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3" r:id="rId6"/>
    <p:sldMasterId id="2147483689" r:id="rId7"/>
    <p:sldMasterId id="2147483764" r:id="rId8"/>
  </p:sldMasterIdLst>
  <p:notesMasterIdLst>
    <p:notesMasterId r:id="rId22"/>
  </p:notesMasterIdLst>
  <p:handoutMasterIdLst>
    <p:handoutMasterId r:id="rId23"/>
  </p:handoutMasterIdLst>
  <p:sldIdLst>
    <p:sldId id="7457" r:id="rId9"/>
    <p:sldId id="531" r:id="rId10"/>
    <p:sldId id="7434" r:id="rId11"/>
    <p:sldId id="7435" r:id="rId12"/>
    <p:sldId id="7436" r:id="rId13"/>
    <p:sldId id="7437" r:id="rId14"/>
    <p:sldId id="7451" r:id="rId15"/>
    <p:sldId id="7440" r:id="rId16"/>
    <p:sldId id="7455" r:id="rId17"/>
    <p:sldId id="7456" r:id="rId18"/>
    <p:sldId id="7445" r:id="rId19"/>
    <p:sldId id="7442" r:id="rId20"/>
    <p:sldId id="7441" r:id="rId21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07FF8C-0512-478B-8FDD-0296103EC948}">
          <p14:sldIdLst>
            <p14:sldId id="7457"/>
            <p14:sldId id="531"/>
            <p14:sldId id="7434"/>
            <p14:sldId id="7435"/>
            <p14:sldId id="7436"/>
            <p14:sldId id="7437"/>
            <p14:sldId id="7451"/>
            <p14:sldId id="7440"/>
            <p14:sldId id="7455"/>
            <p14:sldId id="7456"/>
            <p14:sldId id="7445"/>
            <p14:sldId id="7442"/>
            <p14:sldId id="7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orient="horz" pos="4176" userDrawn="1">
          <p15:clr>
            <a:srgbClr val="A4A3A4"/>
          </p15:clr>
        </p15:guide>
        <p15:guide id="9" pos="3900" userDrawn="1">
          <p15:clr>
            <a:srgbClr val="A4A3A4"/>
          </p15:clr>
        </p15:guide>
        <p15:guide id="12" pos="3792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7" pos="7392" userDrawn="1">
          <p15:clr>
            <a:srgbClr val="A4A3A4"/>
          </p15:clr>
        </p15:guide>
        <p15:guide id="18" pos="328" userDrawn="1">
          <p15:clr>
            <a:srgbClr val="A4A3A4"/>
          </p15:clr>
        </p15:guide>
        <p15:guide id="19" orient="horz" pos="824" userDrawn="1">
          <p15:clr>
            <a:srgbClr val="A4A3A4"/>
          </p15:clr>
        </p15:guide>
        <p15:guide id="20" pos="3840" userDrawn="1">
          <p15:clr>
            <a:srgbClr val="A4A3A4"/>
          </p15:clr>
        </p15:guide>
        <p15:guide id="21" orient="horz" pos="9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3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30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pos="366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ctus" initials="Cactus-" lastIdx="15" clrIdx="0"/>
  <p:cmAuthor id="1" name="Jennifer Rossi" initials="JR" lastIdx="17" clrIdx="1"/>
  <p:cmAuthor id="2" name="Paul Cao" initials="PC" lastIdx="2" clrIdx="2"/>
  <p:cmAuthor id="3" name="CACTUS" initials="CACTUS" lastIdx="177" clrIdx="3"/>
  <p:cmAuthor id="4" name="Cactus" initials="Writer" lastIdx="91" clrIdx="4"/>
  <p:cmAuthor id="5" name="Editor" initials="CACTUS-" lastIdx="32" clrIdx="5"/>
  <p:cmAuthor id="6" name="Sommermann, Erica" initials="SE" lastIdx="113" clrIdx="6"/>
  <p:cmAuthor id="7" name="CACTUS" initials="writer" lastIdx="21" clrIdx="7"/>
  <p:cmAuthor id="8" name="Cactus" initials="Cactus" lastIdx="59" clrIdx="8">
    <p:extLst>
      <p:ext uri="{19B8F6BF-5375-455C-9EA6-DF929625EA0E}">
        <p15:presenceInfo xmlns:p15="http://schemas.microsoft.com/office/powerpoint/2012/main" userId="Cactus" providerId="None"/>
      </p:ext>
    </p:extLst>
  </p:cmAuthor>
  <p:cmAuthor id="9" name="AG" initials="AG" lastIdx="7" clrIdx="9">
    <p:extLst>
      <p:ext uri="{19B8F6BF-5375-455C-9EA6-DF929625EA0E}">
        <p15:presenceInfo xmlns:p15="http://schemas.microsoft.com/office/powerpoint/2012/main" userId="AG" providerId="None"/>
      </p:ext>
    </p:extLst>
  </p:cmAuthor>
  <p:cmAuthor id="10" name="Vu, Thanh - Cost Center 10273" initials="VT-CC1" lastIdx="2" clrIdx="10">
    <p:extLst>
      <p:ext uri="{19B8F6BF-5375-455C-9EA6-DF929625EA0E}">
        <p15:presenceInfo xmlns:p15="http://schemas.microsoft.com/office/powerpoint/2012/main" userId="S-1-5-21-379614923-3435630508-3781305282-645008" providerId="AD"/>
      </p:ext>
    </p:extLst>
  </p:cmAuthor>
  <p:cmAuthor id="11" name="CACTUS-AG" initials="CACTUS-AG" lastIdx="7" clrIdx="11">
    <p:extLst>
      <p:ext uri="{19B8F6BF-5375-455C-9EA6-DF929625EA0E}">
        <p15:presenceInfo xmlns:p15="http://schemas.microsoft.com/office/powerpoint/2012/main" userId="CACTUS-AG" providerId="None"/>
      </p:ext>
    </p:extLst>
  </p:cmAuthor>
  <p:cmAuthor id="12" name="Editor" initials="CACTUS" lastIdx="85" clrIdx="12">
    <p:extLst>
      <p:ext uri="{19B8F6BF-5375-455C-9EA6-DF929625EA0E}">
        <p15:presenceInfo xmlns:p15="http://schemas.microsoft.com/office/powerpoint/2012/main" userId="Editor" providerId="None"/>
      </p:ext>
    </p:extLst>
  </p:cmAuthor>
  <p:cmAuthor id="13" name="Author" initials="A" lastIdx="417" clrIdx="13"/>
  <p:cmAuthor id="14" name="Chiang, Beatrice" initials="CB" lastIdx="7" clrIdx="14">
    <p:extLst>
      <p:ext uri="{19B8F6BF-5375-455C-9EA6-DF929625EA0E}">
        <p15:presenceInfo xmlns:p15="http://schemas.microsoft.com/office/powerpoint/2012/main" userId="S-1-5-21-379614923-3435630508-3781305282-639931" providerId="AD"/>
      </p:ext>
    </p:extLst>
  </p:cmAuthor>
  <p:cmAuthor id="15" name="Mergen, Noemi" initials="MN" lastIdx="13" clrIdx="15">
    <p:extLst>
      <p:ext uri="{19B8F6BF-5375-455C-9EA6-DF929625EA0E}">
        <p15:presenceInfo xmlns:p15="http://schemas.microsoft.com/office/powerpoint/2012/main" userId="S-1-5-21-379614923-3435630508-3781305282-612615" providerId="AD"/>
      </p:ext>
    </p:extLst>
  </p:cmAuthor>
  <p:cmAuthor id="16" name="Franco Locatelli" initials="FL" lastIdx="6" clrIdx="16">
    <p:extLst>
      <p:ext uri="{19B8F6BF-5375-455C-9EA6-DF929625EA0E}">
        <p15:presenceInfo xmlns:p15="http://schemas.microsoft.com/office/powerpoint/2012/main" userId="Franco Locatelli" providerId="None"/>
      </p:ext>
    </p:extLst>
  </p:cmAuthor>
  <p:cmAuthor id="17" name="Sabina Chiaretti" initials="SC" lastIdx="2" clrIdx="17"/>
  <p:cmAuthor id="18" name="Bhavitha Tammineni" initials="BT" lastIdx="58" clrIdx="18">
    <p:extLst>
      <p:ext uri="{19B8F6BF-5375-455C-9EA6-DF929625EA0E}">
        <p15:presenceInfo xmlns:p15="http://schemas.microsoft.com/office/powerpoint/2012/main" userId="S::bhavitha.tammineni@Indegene.com::e6e411ce-c855-4ab9-9e0f-4ad6aae17917" providerId="AD"/>
      </p:ext>
    </p:extLst>
  </p:cmAuthor>
  <p:cmAuthor id="19" name="Meera Biju" initials="MB" lastIdx="3" clrIdx="19">
    <p:extLst>
      <p:ext uri="{19B8F6BF-5375-455C-9EA6-DF929625EA0E}">
        <p15:presenceInfo xmlns:p15="http://schemas.microsoft.com/office/powerpoint/2012/main" userId="S::meera.biju@Indegene.com::4845ac12-5050-49ff-8ebf-bf761adb4383" providerId="AD"/>
      </p:ext>
    </p:extLst>
  </p:cmAuthor>
  <p:cmAuthor id="20" name="Deepthi Shenoy" initials="DS" lastIdx="49" clrIdx="20">
    <p:extLst>
      <p:ext uri="{19B8F6BF-5375-455C-9EA6-DF929625EA0E}">
        <p15:presenceInfo xmlns:p15="http://schemas.microsoft.com/office/powerpoint/2012/main" userId="S::deepthi.shenoy@Indegene.com::062909d9-2657-4977-bb8b-b2784fc2d6de" providerId="AD"/>
      </p:ext>
    </p:extLst>
  </p:cmAuthor>
  <p:cmAuthor id="21" name="Alok Vyas" initials="AV" lastIdx="3" clrIdx="21">
    <p:extLst>
      <p:ext uri="{19B8F6BF-5375-455C-9EA6-DF929625EA0E}">
        <p15:presenceInfo xmlns:p15="http://schemas.microsoft.com/office/powerpoint/2012/main" userId="S::alok.vyas@Indegene.com::ec8a662b-7695-44f6-8553-bce5c8aa06a1" providerId="AD"/>
      </p:ext>
    </p:extLst>
  </p:cmAuthor>
  <p:cmAuthor id="22" name="Jimenez, Laura" initials="JL" lastIdx="9" clrIdx="22">
    <p:extLst>
      <p:ext uri="{19B8F6BF-5375-455C-9EA6-DF929625EA0E}">
        <p15:presenceInfo xmlns:p15="http://schemas.microsoft.com/office/powerpoint/2012/main" userId="S::ljimen03@amgen.com::897744d9-958e-428c-aa2a-fe8246c59bf4" providerId="AD"/>
      </p:ext>
    </p:extLst>
  </p:cmAuthor>
  <p:cmAuthor id="23" name="CACTUS" initials="GA" lastIdx="29" clrIdx="23"/>
  <p:cmAuthor id="24" name="CACTUS_DS" initials="DS" lastIdx="9" clrIdx="24">
    <p:extLst>
      <p:ext uri="{19B8F6BF-5375-455C-9EA6-DF929625EA0E}">
        <p15:presenceInfo xmlns:p15="http://schemas.microsoft.com/office/powerpoint/2012/main" userId="CACTUS_DS" providerId="None"/>
      </p:ext>
    </p:extLst>
  </p:cmAuthor>
  <p:cmAuthor id="25" name="Doty, Kevin" initials="DK" lastIdx="16" clrIdx="25">
    <p:extLst>
      <p:ext uri="{19B8F6BF-5375-455C-9EA6-DF929625EA0E}">
        <p15:presenceInfo xmlns:p15="http://schemas.microsoft.com/office/powerpoint/2012/main" userId="S::kdoty@amgen.com::b57fbf5c-b6d9-4953-991a-5db4bc95586c" providerId="AD"/>
      </p:ext>
    </p:extLst>
  </p:cmAuthor>
  <p:cmAuthor id="26" name="CACTUS-AC" initials="CACTUS" lastIdx="4" clrIdx="26">
    <p:extLst>
      <p:ext uri="{19B8F6BF-5375-455C-9EA6-DF929625EA0E}">
        <p15:presenceInfo xmlns:p15="http://schemas.microsoft.com/office/powerpoint/2012/main" userId="CACTUS-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CC2"/>
    <a:srgbClr val="B62B30"/>
    <a:srgbClr val="14134F"/>
    <a:srgbClr val="E7EAF5"/>
    <a:srgbClr val="CBD3E9"/>
    <a:srgbClr val="33CCCC"/>
    <a:srgbClr val="003161"/>
    <a:srgbClr val="CBD7E9"/>
    <a:srgbClr val="E9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B67A2-5DD5-41C5-B5B6-9DD5D9FBD394}" v="6" dt="2022-12-13T18:41:07.487"/>
    <p1510:client id="{B6EE5A3A-975B-43E0-B94B-F2DE43F45DEC}" v="1" dt="2022-12-14T13:03:34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87897" autoAdjust="0"/>
  </p:normalViewPr>
  <p:slideViewPr>
    <p:cSldViewPr showGuides="1">
      <p:cViewPr varScale="1">
        <p:scale>
          <a:sx n="77" d="100"/>
          <a:sy n="77" d="100"/>
        </p:scale>
        <p:origin x="552" y="72"/>
      </p:cViewPr>
      <p:guideLst>
        <p:guide orient="horz" pos="3936"/>
        <p:guide orient="horz" pos="4176"/>
        <p:guide pos="3900"/>
        <p:guide pos="3792"/>
        <p:guide orient="horz" pos="3744"/>
        <p:guide pos="7392"/>
        <p:guide pos="328"/>
        <p:guide orient="horz" pos="824"/>
        <p:guide pos="3840"/>
        <p:guide orient="horz" pos="993"/>
      </p:guideLst>
    </p:cSldViewPr>
  </p:slideViewPr>
  <p:outlineViewPr>
    <p:cViewPr>
      <p:scale>
        <a:sx n="33" d="100"/>
        <a:sy n="33" d="100"/>
      </p:scale>
      <p:origin x="0" y="-2765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2928" y="66"/>
      </p:cViewPr>
      <p:guideLst>
        <p:guide orient="horz" pos="463"/>
        <p:guide pos="2292"/>
        <p:guide orient="horz" pos="3132"/>
        <p:guide pos="2130"/>
        <p:guide pos="624"/>
        <p:guide pos="36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n, Mareike" userId="765786aa-905d-4f06-840a-82508e2a2958" providerId="ADAL" clId="{B6EE5A3A-975B-43E0-B94B-F2DE43F45DEC}"/>
    <pc:docChg chg="addSld modSld">
      <pc:chgData name="Hoffmann, Mareike" userId="765786aa-905d-4f06-840a-82508e2a2958" providerId="ADAL" clId="{B6EE5A3A-975B-43E0-B94B-F2DE43F45DEC}" dt="2022-12-14T13:03:34.062" v="0"/>
      <pc:docMkLst>
        <pc:docMk/>
      </pc:docMkLst>
      <pc:sldChg chg="add">
        <pc:chgData name="Hoffmann, Mareike" userId="765786aa-905d-4f06-840a-82508e2a2958" providerId="ADAL" clId="{B6EE5A3A-975B-43E0-B94B-F2DE43F45DEC}" dt="2022-12-14T13:03:34.062" v="0"/>
        <pc:sldMkLst>
          <pc:docMk/>
          <pc:sldMk cId="3600719146" sldId="5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93E711-9455-4863-8494-8ED0B87E29A8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12/14/2022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DC4A8D-81B5-4473-A257-FA2F8D0AE4FD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20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4A17323B-4F3B-467E-923E-DBE4DF563451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172DF7CA-2782-4E67-8725-3C0CA1BB4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6372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6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74507-65D2-479A-A35E-CFF865AD5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685800" y="1927225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>
            <a:off x="685800" y="4265613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85800" y="1927225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685800" y="4265613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52" y="2240280"/>
            <a:ext cx="10826496" cy="1709928"/>
          </a:xfr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800" b="1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752" y="4572000"/>
            <a:ext cx="10826496" cy="420051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 algn="l" rtl="0" eaLnBrk="1" fontAlgn="base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3">
            <a:extLst>
              <a:ext uri="{FF2B5EF4-FFF2-40B4-BE49-F238E27FC236}">
                <a16:creationId xmlns:a16="http://schemas.microsoft.com/office/drawing/2014/main" id="{09F739BF-BBB3-49B3-B270-3475884BE8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6700" y="533400"/>
            <a:ext cx="3657690" cy="1028612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F1DF8A-E572-4FEB-BEF5-5CC420F901C2}"/>
              </a:ext>
            </a:extLst>
          </p:cNvPr>
          <p:cNvSpPr txBox="1"/>
          <p:nvPr userDrawn="1"/>
        </p:nvSpPr>
        <p:spPr>
          <a:xfrm>
            <a:off x="7613650" y="6463527"/>
            <a:ext cx="4497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copy or distribute. </a:t>
            </a:r>
            <a:b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 Amgen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718321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53682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CC9F694-88DE-4345-B065-FE214A6DD390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86526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3B155C7-9C31-49E4-A145-5ECC8B09262F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5973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CEA7737-908C-4A25-8964-D3A38D54F904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6756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9CD0966-CD9E-47C2-B2C3-DD0746F78E24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96985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FE53B63-B426-4BC4-8E46-B9264114ECDB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22103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7255358-5F94-4B41-B472-72D12EE260BC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51583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C2549AC-538B-4797-8718-F342D9D81335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49441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0F6494-A691-43D7-AD4C-CEE7C4031483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69974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14B9022-0867-4B71-90D6-84AEAA81EFED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2772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00822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580FCEA-A8B5-40F5-8150-8E1058F99B18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74735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1DC49F-A8B9-42CA-9D4A-86A66EF45EED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82653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48481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814917" y="188913"/>
            <a:ext cx="7899400" cy="990600"/>
          </a:xfrm>
        </p:spPr>
        <p:txBody>
          <a:bodyPr/>
          <a:lstStyle/>
          <a:p>
            <a:r>
              <a:rPr lang="de-DE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07145385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28800" y="6000751"/>
            <a:ext cx="9956800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D6D6D6"/>
              </a:solidFill>
            </a:endParaRPr>
          </a:p>
        </p:txBody>
      </p:sp>
      <p:pic>
        <p:nvPicPr>
          <p:cNvPr id="7" name="Picture 6" descr="COG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00751"/>
            <a:ext cx="13123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488840" y="1462593"/>
            <a:ext cx="9677416" cy="3998941"/>
          </a:xfrm>
          <a:prstGeom prst="rect">
            <a:avLst/>
          </a:prstGeom>
        </p:spPr>
        <p:txBody>
          <a:bodyPr lIns="0" tIns="0" rIns="0" bIns="0"/>
          <a:lstStyle>
            <a:lvl1pPr marL="205740" indent="-20574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kern="800" spc="53">
                <a:solidFill>
                  <a:schemeClr val="tx1"/>
                </a:solidFill>
              </a:defRPr>
            </a:lvl1pPr>
            <a:lvl2pPr marL="411480" indent="-20574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/>
              <a:buChar char="•"/>
              <a:defRPr sz="2100" kern="800" spc="53">
                <a:solidFill>
                  <a:schemeClr val="accent3"/>
                </a:solidFill>
              </a:defRPr>
            </a:lvl2pPr>
            <a:lvl3pPr marL="548640" indent="-20574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Arial"/>
              <a:buChar char="•"/>
              <a:defRPr sz="1800" kern="800" spc="53">
                <a:solidFill>
                  <a:schemeClr val="accent3"/>
                </a:solidFill>
              </a:defRPr>
            </a:lvl3pPr>
            <a:lvl4pPr indent="-114300">
              <a:lnSpc>
                <a:spcPts val="1688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350" kern="800" spc="53">
                <a:solidFill>
                  <a:schemeClr val="accent3"/>
                </a:solidFill>
              </a:defRPr>
            </a:lvl4pPr>
            <a:lvl5pPr indent="-114300">
              <a:lnSpc>
                <a:spcPts val="1688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350" kern="800" spc="53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957283" y="6223000"/>
            <a:ext cx="1530868" cy="1154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 b="0" i="0" spc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750">
                <a:solidFill>
                  <a:schemeClr val="tx1"/>
                </a:solidFill>
              </a:defRPr>
            </a:lvl2pPr>
            <a:lvl3pPr>
              <a:defRPr sz="750">
                <a:solidFill>
                  <a:schemeClr val="tx1"/>
                </a:solidFill>
              </a:defRPr>
            </a:lvl3pPr>
            <a:lvl4pPr>
              <a:defRPr sz="750">
                <a:solidFill>
                  <a:schemeClr val="tx1"/>
                </a:solidFill>
              </a:defRPr>
            </a:lvl4pPr>
            <a:lvl5pP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33451" y="443197"/>
            <a:ext cx="10972800" cy="787119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8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FCF7E502-3F55-4CD2-B1DF-5C398DE54BB0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70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6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2" indent="0" algn="ctr">
              <a:buNone/>
              <a:defRPr/>
            </a:lvl5pPr>
            <a:lvl6pPr marL="2285852" indent="0" algn="ctr">
              <a:buNone/>
              <a:defRPr/>
            </a:lvl6pPr>
            <a:lvl7pPr marL="2743022" indent="0" algn="ctr">
              <a:buNone/>
              <a:defRPr/>
            </a:lvl7pPr>
            <a:lvl8pPr marL="3200192" indent="0" algn="ctr">
              <a:buNone/>
              <a:defRPr/>
            </a:lvl8pPr>
            <a:lvl9pPr marL="36573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C7F4BB-B571-466C-BCC1-D782CD54E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30957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583476-DD08-4355-B4D5-AED8DBEF1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24358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0" indent="0">
              <a:buNone/>
              <a:defRPr sz="1800"/>
            </a:lvl2pPr>
            <a:lvl3pPr marL="914340" indent="0">
              <a:buNone/>
              <a:defRPr sz="1700"/>
            </a:lvl3pPr>
            <a:lvl4pPr marL="1371511" indent="0">
              <a:buNone/>
              <a:defRPr sz="1400"/>
            </a:lvl4pPr>
            <a:lvl5pPr marL="1828682" indent="0">
              <a:buNone/>
              <a:defRPr sz="1400"/>
            </a:lvl5pPr>
            <a:lvl6pPr marL="2285852" indent="0">
              <a:buNone/>
              <a:defRPr sz="1400"/>
            </a:lvl6pPr>
            <a:lvl7pPr marL="2743022" indent="0">
              <a:buNone/>
              <a:defRPr sz="1400"/>
            </a:lvl7pPr>
            <a:lvl8pPr marL="3200192" indent="0">
              <a:buNone/>
              <a:defRPr sz="1400"/>
            </a:lvl8pPr>
            <a:lvl9pPr marL="36573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74188C-865C-413F-9ABC-DDF3C4678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47980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2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981202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D4D696-74B6-4E1F-9FE1-011607AAB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57349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1938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0854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700" b="1"/>
            </a:lvl4pPr>
            <a:lvl5pPr marL="1828682" indent="0">
              <a:buNone/>
              <a:defRPr sz="1700" b="1"/>
            </a:lvl5pPr>
            <a:lvl6pPr marL="2285852" indent="0">
              <a:buNone/>
              <a:defRPr sz="1700" b="1"/>
            </a:lvl6pPr>
            <a:lvl7pPr marL="2743022" indent="0">
              <a:buNone/>
              <a:defRPr sz="1700" b="1"/>
            </a:lvl7pPr>
            <a:lvl8pPr marL="3200192" indent="0">
              <a:buNone/>
              <a:defRPr sz="1700" b="1"/>
            </a:lvl8pPr>
            <a:lvl9pPr marL="36573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700" b="1"/>
            </a:lvl4pPr>
            <a:lvl5pPr marL="1828682" indent="0">
              <a:buNone/>
              <a:defRPr sz="1700" b="1"/>
            </a:lvl5pPr>
            <a:lvl6pPr marL="2285852" indent="0">
              <a:buNone/>
              <a:defRPr sz="1700" b="1"/>
            </a:lvl6pPr>
            <a:lvl7pPr marL="2743022" indent="0">
              <a:buNone/>
              <a:defRPr sz="1700" b="1"/>
            </a:lvl7pPr>
            <a:lvl8pPr marL="3200192" indent="0">
              <a:buNone/>
              <a:defRPr sz="1700" b="1"/>
            </a:lvl8pPr>
            <a:lvl9pPr marL="36573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AD45C47-474F-4231-8836-5B68A3BC2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7708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EF9C3D-097C-4475-8AF0-63B0AF6E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84306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75BE0-F7A9-4B01-B571-2BFBE2A0E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967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100"/>
            </a:lvl2pPr>
            <a:lvl3pPr marL="914340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BE4947-BF5C-499E-B48C-3B65694CC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51281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2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100"/>
            </a:lvl2pPr>
            <a:lvl3pPr marL="914340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676722-D874-480B-ADD6-9C047C1F1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84687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A7136C-5F3C-41F1-BD2A-476DE7F1D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24095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EE365B0-53D9-475B-8E32-F36139A27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31748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3"/>
            <a:ext cx="10363200" cy="1143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1" y="1981202"/>
            <a:ext cx="10363200" cy="41148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D7F0CC-3E5B-448C-A48A-9516023D8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69824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1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C6F409-CE94-4A75-9F3A-048A872A9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15961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3"/>
            <a:ext cx="10363200" cy="1143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1" y="1981202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981202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9E5DBD-EB7E-48B0-8A61-734080B8F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44940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772604"/>
            <a:ext cx="10826496" cy="1938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75412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31" y="15239"/>
            <a:ext cx="11826240" cy="9144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18243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2788643"/>
            <a:ext cx="11184565" cy="61555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8000" y="2241549"/>
            <a:ext cx="10822517" cy="1709739"/>
          </a:xfrm>
        </p:spPr>
        <p:txBody>
          <a:bodyPr anchor="ctr"/>
          <a:lstStyle>
            <a:lvl1pPr>
              <a:spcBef>
                <a:spcPct val="20000"/>
              </a:spcBef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8000" y="4570415"/>
            <a:ext cx="10822517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327904" y="2788643"/>
            <a:ext cx="864096" cy="61555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A62A8-3175-4EB1-A6AE-CF8F8E0390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355" y="802110"/>
            <a:ext cx="2451612" cy="6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3054"/>
      </p:ext>
    </p:extLst>
  </p:cSld>
  <p:clrMapOvr>
    <a:masterClrMapping/>
  </p:clrMapOvr>
  <p:transition>
    <p:wipe dir="r"/>
  </p:transition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Slide"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2062458"/>
            <a:ext cx="9232592" cy="20597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344484" y="2062458"/>
            <a:ext cx="1632181" cy="205973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43339" y="2062457"/>
            <a:ext cx="8928992" cy="2059735"/>
          </a:xfr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42436" y="4570415"/>
            <a:ext cx="10822517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1634" name="Picture 34" descr="AmgenTaglineBlue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443315" y="704679"/>
            <a:ext cx="4301765" cy="791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1088556" y="2062459"/>
            <a:ext cx="1103445" cy="205973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19303"/>
      </p:ext>
    </p:extLst>
  </p:cSld>
  <p:clrMapOvr>
    <a:masterClrMapping/>
  </p:clrMapOvr>
  <p:transition>
    <p:wipe dir="r"/>
  </p:transition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3"/>
            <a:ext cx="11203200" cy="1109663"/>
          </a:xfrm>
        </p:spPr>
        <p:txBody>
          <a:bodyPr lIns="9000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316765"/>
            <a:ext cx="11232200" cy="4626835"/>
          </a:xfrm>
        </p:spPr>
        <p:txBody>
          <a:bodyPr/>
          <a:lstStyle>
            <a:lvl2pPr marL="838158" indent="-380981">
              <a:buFont typeface="Arial" panose="020B0604020202020204" pitchFamily="34" charset="0"/>
              <a:buChar char="•"/>
              <a:defRPr sz="2133"/>
            </a:lvl2pPr>
            <a:lvl3pPr marL="1295336" indent="-380981">
              <a:buFont typeface="Arial" panose="020B0604020202020204" pitchFamily="34" charset="0"/>
              <a:buChar char="-"/>
              <a:defRPr sz="1867"/>
            </a:lvl3pPr>
            <a:lvl4pPr>
              <a:defRPr sz="1600"/>
            </a:lvl4pPr>
            <a:lvl5pPr marL="2057298" indent="-228589">
              <a:buFont typeface="Courier New" panose="02070309020205020404" pitchFamily="49" charset="0"/>
              <a:buChar char="o"/>
              <a:defRPr sz="13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5C92DD1-145E-4371-A67D-7751A3313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320" y="6358827"/>
            <a:ext cx="10040176" cy="238527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1780647388"/>
      </p:ext>
    </p:extLst>
  </p:cSld>
  <p:clrMapOvr>
    <a:masterClrMapping/>
  </p:clrMapOvr>
  <p:transition>
    <p:wipe dir="r"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B594010-BCE0-40C7-B9F4-870BCA6113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320" y="6358827"/>
            <a:ext cx="10040176" cy="238527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References </a:t>
            </a:r>
          </a:p>
        </p:txBody>
      </p:sp>
      <p:sp>
        <p:nvSpPr>
          <p:cNvPr id="5" name="Action Button: Go Hom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56B1AD0-70B0-4DAF-8457-2A7CBE7C5897}"/>
              </a:ext>
            </a:extLst>
          </p:cNvPr>
          <p:cNvSpPr/>
          <p:nvPr userDrawn="1"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1972"/>
      </p:ext>
    </p:extLst>
  </p:cSld>
  <p:clrMapOvr>
    <a:masterClrMapping/>
  </p:clrMapOvr>
  <p:transition>
    <p:wipe dir="r"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09476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10636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918" y="5259388"/>
            <a:ext cx="4842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382184" y="887414"/>
            <a:ext cx="10479616" cy="14700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48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623051" y="2214563"/>
            <a:ext cx="5568949" cy="379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867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350" y="260649"/>
            <a:ext cx="11713468" cy="2016225"/>
          </a:xfrm>
        </p:spPr>
        <p:txBody>
          <a:bodyPr anchor="b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5562601"/>
            <a:ext cx="1440543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882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280160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60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0742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782764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782764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6805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8778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1782764"/>
            <a:ext cx="10826496" cy="461665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5642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1782764"/>
            <a:ext cx="10826496" cy="461665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53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3685" y="36513"/>
            <a:ext cx="1082463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3685" y="1279526"/>
            <a:ext cx="1082463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Line 38"/>
          <p:cNvSpPr>
            <a:spLocks noChangeShapeType="1"/>
          </p:cNvSpPr>
          <p:nvPr/>
        </p:nvSpPr>
        <p:spPr bwMode="auto">
          <a:xfrm>
            <a:off x="685800" y="1150938"/>
            <a:ext cx="10822517" cy="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gray">
          <a:xfrm>
            <a:off x="5791200" y="6388243"/>
            <a:ext cx="6096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fld id="{C8A9D692-3B7A-4319-A7E8-56A74570C9A0}" type="slidenum">
              <a:rPr lang="en-US" sz="1000" b="0">
                <a:solidFill>
                  <a:srgbClr val="777777"/>
                </a:solidFill>
              </a:rPr>
              <a:pPr eaLnBrk="0" hangingPunct="0">
                <a:defRPr/>
              </a:pPr>
              <a:t>‹#›</a:t>
            </a:fld>
            <a:endParaRPr lang="en-US" sz="1000" b="0" dirty="0">
              <a:solidFill>
                <a:srgbClr val="77777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C06DE6-CE4B-47D4-9462-BFF680250CF5}"/>
              </a:ext>
            </a:extLst>
          </p:cNvPr>
          <p:cNvSpPr txBox="1"/>
          <p:nvPr/>
        </p:nvSpPr>
        <p:spPr>
          <a:xfrm>
            <a:off x="7613650" y="6463527"/>
            <a:ext cx="4497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copy or distribute. </a:t>
            </a:r>
            <a:b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 Amgen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4444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en-US" sz="28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73050" indent="-27305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  <p15:guide id="4" pos="7266" userDrawn="1">
          <p15:clr>
            <a:srgbClr val="F26B43"/>
          </p15:clr>
        </p15:guide>
        <p15:guide id="5" pos="4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CE73AD-747B-4EB9-8FFD-42485C3DA93D}" type="datetimeFigureOut">
              <a:rPr lang="en-US">
                <a:cs typeface="Arial" pitchFamily="34" charset="0"/>
              </a:rPr>
              <a:pPr>
                <a:defRPr/>
              </a:pPr>
              <a:t>12/14/2022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2400" b="1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2400" b="1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2400" b="1">
          <a:solidFill>
            <a:schemeClr val="bg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09603"/>
            <a:ext cx="103632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2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2"/>
            <a:ext cx="2540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endParaRPr lang="en-US" dirty="0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8402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endParaRPr lang="en-US" dirty="0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248402"/>
            <a:ext cx="2540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fld id="{0370A101-4745-4B02-89CE-D1481DF01AFA}" type="slidenum">
              <a:rPr lang="en-US" smtClean="0"/>
              <a:pPr defTabSz="91434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4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5pPr>
      <a:lvl6pPr marL="45717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6pPr>
      <a:lvl7pPr marL="91434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7pPr>
      <a:lvl8pPr marL="1371511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8pPr>
      <a:lvl9pPr marL="1828682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9pPr>
    </p:titleStyle>
    <p:bodyStyle>
      <a:lvl1pPr marL="342878" indent="-342878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3300" b="1">
          <a:solidFill>
            <a:schemeClr val="bg1"/>
          </a:solidFill>
          <a:latin typeface="+mn-lt"/>
          <a:ea typeface="+mn-ea"/>
          <a:cs typeface="+mn-cs"/>
        </a:defRPr>
      </a:lvl1pPr>
      <a:lvl2pPr marL="742902" indent="-285732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3300" b="1">
          <a:solidFill>
            <a:schemeClr val="bg1"/>
          </a:solidFill>
          <a:latin typeface="+mn-lt"/>
        </a:defRPr>
      </a:lvl2pPr>
      <a:lvl3pPr marL="1142925" indent="-228586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3300" b="1">
          <a:solidFill>
            <a:schemeClr val="bg1"/>
          </a:solidFill>
          <a:latin typeface="+mn-lt"/>
        </a:defRPr>
      </a:lvl3pPr>
      <a:lvl4pPr marL="1600097" indent="-228586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3300" b="1">
          <a:solidFill>
            <a:schemeClr val="bg1"/>
          </a:solidFill>
          <a:latin typeface="+mn-lt"/>
        </a:defRPr>
      </a:lvl4pPr>
      <a:lvl5pPr marL="205726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5pPr>
      <a:lvl6pPr marL="251443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6pPr>
      <a:lvl7pPr marL="297160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7pPr>
      <a:lvl8pPr marL="3428777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8pPr>
      <a:lvl9pPr marL="3885947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528000" y="3"/>
            <a:ext cx="11203200" cy="1109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8000" y="1316765"/>
            <a:ext cx="11232200" cy="46268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606843"/>
            <a:ext cx="609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354"/>
            <a:fld id="{1A043B0A-5740-4B74-8731-9730A0B481D5}" type="slidenum">
              <a:rPr lang="en-US" sz="1000" smtClean="0">
                <a:solidFill>
                  <a:srgbClr val="000000"/>
                </a:solidFill>
              </a:rPr>
              <a:pPr defTabSz="914354"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9351" y="1121421"/>
            <a:ext cx="10849205" cy="8093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145465" y="1121421"/>
            <a:ext cx="626777" cy="8093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835701" y="1121421"/>
            <a:ext cx="354187" cy="809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876096" y="6584040"/>
            <a:ext cx="37545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</a:rPr>
              <a:t>Do not copy or distribute. © 2022 Amgen.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4757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  <p:sldLayoutId id="2147483769" r:id="rId4"/>
    <p:sldLayoutId id="2147483805" r:id="rId5"/>
    <p:sldLayoutId id="2147483806" r:id="rId6"/>
    <p:sldLayoutId id="2147483807" r:id="rId7"/>
  </p:sldLayoutIdLst>
  <p:transition>
    <p:wipe dir="r"/>
  </p:transition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80981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38158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</a:defRPr>
      </a:lvl2pPr>
      <a:lvl3pPr marL="1295336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867">
          <a:solidFill>
            <a:schemeClr val="tx1"/>
          </a:solidFill>
          <a:latin typeface="+mn-lt"/>
        </a:defRPr>
      </a:lvl3pPr>
      <a:lvl4pPr marL="1752512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1333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5556">
          <p15:clr>
            <a:srgbClr val="F26B43"/>
          </p15:clr>
        </p15:guide>
        <p15:guide id="3" pos="245">
          <p15:clr>
            <a:srgbClr val="F26B43"/>
          </p15:clr>
        </p15:guide>
        <p15:guide id="4" orient="horz" pos="621">
          <p15:clr>
            <a:srgbClr val="F26B43"/>
          </p15:clr>
        </p15:guide>
        <p15:guide id="6" orient="horz" pos="28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16925" y="1448717"/>
            <a:ext cx="11335363" cy="201593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80924"/>
            <a:r>
              <a:rPr lang="en-US" sz="2400" dirty="0">
                <a:solidFill>
                  <a:srgbClr val="0063C3"/>
                </a:solidFill>
                <a:latin typeface="+mj-lt"/>
              </a:rPr>
              <a:t>Consolidation therapy with Blinatumomab improves overall survival in newly diagnosed adult patients with b-lineage acute lymphoblastic leukemia in measurable residual disease negative remission: Results from </a:t>
            </a:r>
            <a:r>
              <a:rPr lang="en-US" sz="2400" dirty="0" err="1">
                <a:solidFill>
                  <a:srgbClr val="0063C3"/>
                </a:solidFill>
                <a:latin typeface="+mj-lt"/>
              </a:rPr>
              <a:t>ecog-acrin</a:t>
            </a:r>
            <a:r>
              <a:rPr lang="en-US" sz="2400" dirty="0">
                <a:solidFill>
                  <a:srgbClr val="0063C3"/>
                </a:solidFill>
                <a:latin typeface="+mj-lt"/>
              </a:rPr>
              <a:t> e1910 randomized phase </a:t>
            </a:r>
            <a:r>
              <a:rPr lang="en-US" sz="2400" dirty="0" err="1">
                <a:solidFill>
                  <a:srgbClr val="0063C3"/>
                </a:solidFill>
                <a:latin typeface="+mj-lt"/>
              </a:rPr>
              <a:t>Iii</a:t>
            </a:r>
            <a:r>
              <a:rPr lang="en-US" sz="2400" dirty="0">
                <a:solidFill>
                  <a:srgbClr val="0063C3"/>
                </a:solidFill>
                <a:latin typeface="+mj-lt"/>
              </a:rPr>
              <a:t> national cooperative clinical trials network trial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B9408-1918-4326-AF30-1D32D2141C0E}"/>
              </a:ext>
            </a:extLst>
          </p:cNvPr>
          <p:cNvSpPr txBox="1"/>
          <p:nvPr/>
        </p:nvSpPr>
        <p:spPr>
          <a:xfrm>
            <a:off x="416925" y="3352800"/>
            <a:ext cx="1085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dirty="0"/>
              <a:t>Mark R Litzow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lang="en-US" sz="1600" b="1" dirty="0"/>
              <a:t>, </a:t>
            </a:r>
            <a:r>
              <a:rPr lang="en-US" sz="1600" b="1" dirty="0" err="1"/>
              <a:t>Zhuoxin</a:t>
            </a:r>
            <a:r>
              <a:rPr lang="en-US" sz="1600" b="1" dirty="0"/>
              <a:t> Sun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lang="en-US" sz="1600" b="1" dirty="0"/>
              <a:t>, Elisabeth </a:t>
            </a:r>
            <a:r>
              <a:rPr lang="en-US" sz="1600" b="1" dirty="0" err="1"/>
              <a:t>Paietta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lang="en-US" sz="1600" b="1" dirty="0"/>
              <a:t>, Ryan J Mattison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Hillard M Lazarus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Jacob M Rowe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Daniel A Arber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Charles G </a:t>
            </a:r>
            <a:r>
              <a:rPr lang="en-US" sz="1600" b="1" dirty="0" err="1"/>
              <a:t>Mullighan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Cheryl L Willman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 err="1"/>
              <a:t>Yanming</a:t>
            </a:r>
            <a:r>
              <a:rPr lang="en-US" sz="1600" b="1" dirty="0"/>
              <a:t> Zhang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10</a:t>
            </a:r>
            <a:r>
              <a:rPr lang="en-US" sz="1600" b="1" dirty="0"/>
              <a:t>, Matthew </a:t>
            </a:r>
            <a:r>
              <a:rPr lang="en-US" sz="1600" b="1" dirty="0" err="1"/>
              <a:t>Wieduwilt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11</a:t>
            </a:r>
            <a:r>
              <a:rPr lang="en-US" sz="1600" b="1" dirty="0"/>
              <a:t>, Michaela Liedtke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12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Julie Bergeron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13</a:t>
            </a:r>
            <a:r>
              <a:rPr lang="en-US" sz="1600" b="1" dirty="0"/>
              <a:t>, Keith W </a:t>
            </a:r>
            <a:r>
              <a:rPr lang="en-US" sz="1600" b="1" dirty="0" err="1"/>
              <a:t>Pratz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14</a:t>
            </a:r>
            <a:r>
              <a:rPr lang="en-US" sz="1600" b="1" dirty="0"/>
              <a:t>, Shira Dinner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r>
              <a:rPr lang="en-US" sz="1600" b="1" dirty="0"/>
              <a:t>, Noelle V Frey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16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Steven D Gore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17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Bhavana Bhatnagar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18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Ehab L </a:t>
            </a:r>
            <a:r>
              <a:rPr lang="en-US" sz="1600" b="1" dirty="0" err="1"/>
              <a:t>Atallah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19</a:t>
            </a:r>
            <a:r>
              <a:rPr lang="en-US" sz="1600" b="1" dirty="0"/>
              <a:t>, Geoffrey L </a:t>
            </a:r>
            <a:r>
              <a:rPr lang="en-US" sz="1600" b="1" dirty="0" err="1"/>
              <a:t>Uy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Deepa </a:t>
            </a:r>
            <a:r>
              <a:rPr lang="en-US" sz="1600" b="1" dirty="0" err="1"/>
              <a:t>Jeyakumar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21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Tara L Lin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22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Richard F Little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23</a:t>
            </a:r>
            <a:r>
              <a:rPr lang="en-US" sz="1600" b="1" dirty="0"/>
              <a:t>, Selina M Luger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24</a:t>
            </a:r>
            <a:r>
              <a:rPr lang="en-US" sz="1600" b="1" dirty="0"/>
              <a:t>, and Martin S Tallman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25</a:t>
            </a:r>
            <a:endParaRPr lang="it-IT" sz="1600" b="1" baseline="30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16925" y="4430018"/>
            <a:ext cx="11011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000" baseline="30000" dirty="0"/>
              <a:t>1</a:t>
            </a:r>
            <a:r>
              <a:rPr lang="en-US" sz="1000" dirty="0"/>
              <a:t> Division of Hematology, Mayo Clinic, Rochester, MN; </a:t>
            </a:r>
            <a:r>
              <a:rPr lang="en-US" sz="1000" baseline="30000" dirty="0"/>
              <a:t>2</a:t>
            </a:r>
            <a:r>
              <a:rPr lang="en-US" sz="1000" dirty="0"/>
              <a:t> Dana-Farber Cancer Institute, Boston, MA; </a:t>
            </a:r>
            <a:r>
              <a:rPr lang="en-US" sz="1000" baseline="30000" dirty="0"/>
              <a:t>3</a:t>
            </a:r>
            <a:r>
              <a:rPr lang="en-US" sz="1000" dirty="0"/>
              <a:t> Cancer Center, Montefiore Medical Center, Bronx, NY; </a:t>
            </a:r>
            <a:r>
              <a:rPr lang="en-US" sz="1000" baseline="30000" dirty="0"/>
              <a:t>4</a:t>
            </a:r>
            <a:r>
              <a:rPr lang="en-US" sz="1000" dirty="0"/>
              <a:t> Carbone Comprehensive Cancer Center, Madison, WI</a:t>
            </a:r>
          </a:p>
          <a:p>
            <a:pPr defTabSz="914377"/>
            <a:r>
              <a:rPr lang="en-US" sz="1000" baseline="30000" dirty="0"/>
              <a:t>5</a:t>
            </a:r>
            <a:r>
              <a:rPr lang="en-US" sz="1000" dirty="0"/>
              <a:t> Adult Hematologic Malignancies &amp; Stem Cell Transplant Section, University Hospitals Cleveland Medical Center, Shaker Heights, OH; </a:t>
            </a:r>
            <a:r>
              <a:rPr lang="en-US" sz="1000" baseline="30000" dirty="0"/>
              <a:t>6</a:t>
            </a:r>
            <a:r>
              <a:rPr lang="en-US" sz="1000" dirty="0"/>
              <a:t> Department of Hematology, </a:t>
            </a:r>
            <a:r>
              <a:rPr lang="en-US" sz="1000" dirty="0" err="1"/>
              <a:t>Shaare</a:t>
            </a:r>
            <a:r>
              <a:rPr lang="en-US" sz="1000" dirty="0"/>
              <a:t> Zedek Medical Center, Jerusalem, Israel; </a:t>
            </a:r>
            <a:r>
              <a:rPr lang="en-US" sz="1000" baseline="30000" dirty="0"/>
              <a:t>7 </a:t>
            </a:r>
            <a:r>
              <a:rPr lang="en-US" sz="1000" dirty="0"/>
              <a:t>Department of Pathology, The University of Chicago, Chicago, IL; </a:t>
            </a:r>
            <a:r>
              <a:rPr lang="en-US" sz="1000" baseline="30000" dirty="0"/>
              <a:t>8</a:t>
            </a:r>
            <a:r>
              <a:rPr lang="en-US" sz="1000" dirty="0"/>
              <a:t> Department of Pathology, St. Jude Children's Research Hospital, Memphis, TN; </a:t>
            </a:r>
            <a:r>
              <a:rPr lang="en-US" sz="1000" baseline="30000" dirty="0"/>
              <a:t>9</a:t>
            </a:r>
            <a:r>
              <a:rPr lang="en-US" sz="1000" dirty="0"/>
              <a:t> Mayo Clinic, Rochester, MN; </a:t>
            </a:r>
            <a:r>
              <a:rPr lang="en-US" sz="1000" baseline="30000" dirty="0"/>
              <a:t>10</a:t>
            </a:r>
            <a:r>
              <a:rPr lang="en-US" sz="1000" dirty="0"/>
              <a:t> Department of Pathology and Laboratory Medicine, Cytogenetics Laboratory, Memorial Sloan Kettering Cancer Center, New York, NY; </a:t>
            </a:r>
            <a:r>
              <a:rPr lang="en-US" sz="1000" baseline="30000" dirty="0"/>
              <a:t>11</a:t>
            </a:r>
            <a:r>
              <a:rPr lang="en-US" sz="1000" dirty="0"/>
              <a:t> Stephenson Cancer Center, University of Oklahoma Health Sciences Center, Oklahoma City, OK; </a:t>
            </a:r>
            <a:r>
              <a:rPr lang="en-US" sz="1000" baseline="30000" dirty="0"/>
              <a:t>12</a:t>
            </a:r>
            <a:r>
              <a:rPr lang="en-US" sz="1000" dirty="0"/>
              <a:t> Department of Medicine, Divisions of Oncology and Hematology, Stanford University, Stanford, CA; </a:t>
            </a:r>
            <a:r>
              <a:rPr lang="en-US" sz="1000" baseline="30000" dirty="0"/>
              <a:t>13</a:t>
            </a:r>
            <a:r>
              <a:rPr lang="en-US" sz="1000" dirty="0"/>
              <a:t> CEMTL installation Maisonneuve-Rosemont, Montreal, QC, Canada; </a:t>
            </a:r>
            <a:r>
              <a:rPr lang="en-US" sz="1000" baseline="30000" dirty="0"/>
              <a:t>14</a:t>
            </a:r>
            <a:r>
              <a:rPr lang="en-US" sz="1000" dirty="0"/>
              <a:t> Department of Medicine, Hematology-Oncology Section, Hospital of the University of Pennsylvania, Philadelphia, PA; </a:t>
            </a:r>
            <a:r>
              <a:rPr lang="en-US" sz="1000" baseline="30000" dirty="0"/>
              <a:t>15</a:t>
            </a:r>
            <a:r>
              <a:rPr lang="en-US" sz="1000" dirty="0"/>
              <a:t> Robert H. Lurie Comprehensive Cancer Center, Northwestern University, Chicago, IL; </a:t>
            </a:r>
            <a:r>
              <a:rPr lang="en-US" sz="1000" baseline="30000" dirty="0"/>
              <a:t>16</a:t>
            </a:r>
            <a:r>
              <a:rPr lang="en-US" sz="1000" dirty="0"/>
              <a:t> Abramson Cancer Center, University of Pennsylvania, Narberth, PA; </a:t>
            </a:r>
            <a:r>
              <a:rPr lang="en-US" sz="1000" baseline="30000" dirty="0"/>
              <a:t>17</a:t>
            </a:r>
            <a:r>
              <a:rPr lang="en-US" sz="1000" dirty="0"/>
              <a:t> Cancer Therapy Evaluation Program, National Cancer Institute, Bethesda, MD; </a:t>
            </a:r>
            <a:r>
              <a:rPr lang="en-US" sz="1000" baseline="30000" dirty="0"/>
              <a:t>18</a:t>
            </a:r>
            <a:r>
              <a:rPr lang="en-US" sz="1000" dirty="0"/>
              <a:t> Department of Hematology and Medical Oncology, West Virginia University Cancer Institute, Wheeling, WV; </a:t>
            </a:r>
            <a:r>
              <a:rPr lang="en-US" sz="1000" baseline="30000" dirty="0"/>
              <a:t>19</a:t>
            </a:r>
            <a:r>
              <a:rPr lang="en-US" sz="1000" dirty="0"/>
              <a:t> Division of Hematology/Oncology, Medical College of Wisconsin, Milwaukee, WI; </a:t>
            </a:r>
            <a:r>
              <a:rPr lang="en-US" sz="1000" baseline="30000" dirty="0"/>
              <a:t>20</a:t>
            </a:r>
            <a:r>
              <a:rPr lang="en-US" sz="1000" dirty="0"/>
              <a:t> Division of Oncology, Department of Medicine, Washington University School of Medicine, Saint Louis, MO; </a:t>
            </a:r>
            <a:r>
              <a:rPr lang="en-US" sz="1000" baseline="30000" dirty="0"/>
              <a:t>21</a:t>
            </a:r>
            <a:r>
              <a:rPr lang="en-US" sz="1000" dirty="0"/>
              <a:t> Division of Hematology/Oncology, UC Irvine Medical Center, Orange, CA; </a:t>
            </a:r>
            <a:r>
              <a:rPr lang="en-US" sz="1000" baseline="30000" dirty="0"/>
              <a:t>22</a:t>
            </a:r>
            <a:r>
              <a:rPr lang="en-US" sz="1000" dirty="0"/>
              <a:t> University of Kansas, Westwood, KS; </a:t>
            </a:r>
            <a:r>
              <a:rPr lang="en-US" sz="1000" baseline="30000" dirty="0"/>
              <a:t>23</a:t>
            </a:r>
            <a:r>
              <a:rPr lang="en-US" sz="1000" dirty="0"/>
              <a:t> National Cancer Institute, Washington, DC; </a:t>
            </a:r>
            <a:r>
              <a:rPr lang="en-US" sz="1000" baseline="30000" dirty="0"/>
              <a:t>24</a:t>
            </a:r>
            <a:r>
              <a:rPr lang="en-US" sz="1000" dirty="0"/>
              <a:t> Cellular Therapy and Transplantation, Abramson Cancer Center of the University of Pennsylvania, Philadelphia, PA; </a:t>
            </a:r>
            <a:r>
              <a:rPr lang="en-US" sz="1000" baseline="30000" dirty="0"/>
              <a:t>25</a:t>
            </a:r>
            <a:r>
              <a:rPr lang="en-US" sz="1000" dirty="0"/>
              <a:t> Robert H. Lurie Comprehensive Cancer Center, Northwestern University and ECOG, Chicago, IL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B3636-97E2-4AB1-A466-9C2BAA43B489}"/>
              </a:ext>
            </a:extLst>
          </p:cNvPr>
          <p:cNvSpPr txBox="1"/>
          <p:nvPr/>
        </p:nvSpPr>
        <p:spPr>
          <a:xfrm>
            <a:off x="304800" y="6477000"/>
            <a:ext cx="60969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SC-AT-AMG103-00430 12.22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1942148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7CAD463-6BB2-F39A-5440-73ECAFB4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 Relapse-Free Survival Comparison: MRD negative patients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9AAB81-1DE2-4D47-9618-F4D9216A4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695" y="1325562"/>
            <a:ext cx="9348610" cy="46180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17FD34-F028-4BA1-B483-4F0F4037C17D}"/>
              </a:ext>
            </a:extLst>
          </p:cNvPr>
          <p:cNvSpPr txBox="1"/>
          <p:nvPr/>
        </p:nvSpPr>
        <p:spPr>
          <a:xfrm>
            <a:off x="2895600" y="42672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Median RFS: not reached (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vs. 22.4 months (Chemo); Hazard ratio 0.46, 95% CI: 0.27 – 0.78; Log rank test, p=0.004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772E7-DD10-4474-970D-49577ACC61AB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1607130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073282-80FD-7CEF-C016-07FBDDBB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Overall Survival Comparison: MRD positive patients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6B68081-6265-4CC3-9DD4-E03E293C4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850" y="1219200"/>
            <a:ext cx="6972299" cy="4872749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74AE87-3EE4-4AEC-824A-2CAF6B30D3BF}"/>
              </a:ext>
            </a:extLst>
          </p:cNvPr>
          <p:cNvSpPr txBox="1"/>
          <p:nvPr/>
        </p:nvSpPr>
        <p:spPr>
          <a:xfrm flipH="1">
            <a:off x="1219200" y="6028186"/>
            <a:ext cx="975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Deaths on Blin + Chemo Arm=9 (2° to ALL=6, NRM=1, Unknown=3), Chemo Arm=13 (2° to ALL=7, NRM=6)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88ACF-0BCA-4B1E-B3E5-B100531741B7}"/>
              </a:ext>
            </a:extLst>
          </p:cNvPr>
          <p:cNvSpPr txBox="1"/>
          <p:nvPr/>
        </p:nvSpPr>
        <p:spPr>
          <a:xfrm>
            <a:off x="3276600" y="4343400"/>
            <a:ext cx="507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Median OS: not reached (Blin + Chemo) vs. 22.4 months (Chemo); Hazard ratio 0.39, 95% CI: 0.14-1.10; Log rank, p=0.066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4AAB0-1715-4BE3-9520-155B3F5DB577}"/>
              </a:ext>
            </a:extLst>
          </p:cNvPr>
          <p:cNvSpPr txBox="1"/>
          <p:nvPr/>
        </p:nvSpPr>
        <p:spPr>
          <a:xfrm>
            <a:off x="457200" y="6366740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6437524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5EAC-8901-401F-8394-872F170C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33E1-FB7B-476E-A24E-6E7B01F00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9546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phase III randomized ECOG-ACRIN &amp; NCTN trial E1910, consolidation with blinatumomab combined with chemotherapy has shown for the first time an overall survival advantage for adult patients with MRD-negative BCR::ABL negative B lineage acute lymphoblastic leukemia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combination was in general well tolerated with no new safety signals reported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results represent a new standard of care for this group of patients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9869C-D04E-45F8-B496-3AFAEA1A44E0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6940019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0CC7-26BA-4FC0-8F0D-65B6B9BB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48BB-F742-4E57-934C-6A05BE49A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53860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Elisabeth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Paietta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PhD; MRD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Zhuoxin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Sun, PhD, statistician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Yanming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Zhang, MD; cytogeneticist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Ryan Mattison, MD; study co-chair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 Tallman, MD; committee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Selina Luger, MD; committee co-chair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Wieduwilt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MD; M. Liedtke, MD; J. Bergeron; Alliance, SWOG &amp; CCTG co-chairs, resp.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Gerhard Zugmaier, MD and colleagues at Amgen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NCTN colleagues who accrued to the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and Families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7BE85-475C-448F-BDA6-1E523964401D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9636882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350" y="2348882"/>
            <a:ext cx="11713468" cy="2016225"/>
          </a:xfrm>
        </p:spPr>
        <p:txBody>
          <a:bodyPr/>
          <a:lstStyle/>
          <a:p>
            <a:pPr algn="ctr"/>
            <a:r>
              <a:rPr lang="de-DE" sz="2667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GmbH.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667" dirty="0" err="1">
                <a:solidFill>
                  <a:schemeClr val="tx1"/>
                </a:solidFill>
              </a:rPr>
              <a:t>Oncology</a:t>
            </a:r>
            <a:r>
              <a:rPr lang="de-DE" sz="2667" dirty="0">
                <a:solidFill>
                  <a:schemeClr val="tx1"/>
                </a:solidFill>
              </a:rPr>
              <a:t> </a:t>
            </a:r>
            <a:r>
              <a:rPr lang="de-DE" sz="2667" dirty="0" err="1">
                <a:solidFill>
                  <a:schemeClr val="tx1"/>
                </a:solidFill>
              </a:rPr>
              <a:t>Horizons</a:t>
            </a:r>
            <a:r>
              <a:rPr lang="de-DE" sz="2667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11090882" y="5576140"/>
            <a:ext cx="1436612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67"/>
              <a:t>SC-AT-NP-00098 06.21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1041-A9F1-41A2-A42B-F9A7C3D5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0FD8-4E3E-43D7-A45E-B901AFA31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5062924"/>
          </a:xfrm>
        </p:spPr>
        <p:txBody>
          <a:bodyPr/>
          <a:lstStyle/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Blinatumomab is a bi-specific T cell engager molecule composed of the variable region of an anti-CD19 antibody linked to the variable region of an anti-CD3 antibody that is FDA approved for relapsed/refractory B-ALL and MRD+ B-ALL in adults and children</a:t>
            </a:r>
          </a:p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E1910 chemotherapy regimen consisted of: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 months of a BFM type induction regimen modified from the E2993/UKALLXII protocol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Pts in CR/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then received CNS intensification with high dose methotrexate &amp;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pegaspargase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MRD status was assessed, and patients (pts) were randomized  to receive 4 cycles of combination consolidation chemotherapy +/- four 4-week cycles of IV blinatumomab by continuous infusion followed by 2.5 years of POMP maintenance chemotherapy timed from the start of intensification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F3488-A969-44B6-8728-7CB24A4DE3FD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33467398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489B-F8F7-4CFB-9C33-DBFFD230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49348-B14E-4831-82A7-C94D4A15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67706" cy="6540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CD317-245C-4291-A09B-C10284BB455C}"/>
              </a:ext>
            </a:extLst>
          </p:cNvPr>
          <p:cNvSpPr txBox="1"/>
          <p:nvPr/>
        </p:nvSpPr>
        <p:spPr>
          <a:xfrm>
            <a:off x="457200" y="6627168"/>
            <a:ext cx="899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114268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7ED9-BD37-4D8D-BBB4-91C71244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22A82-94A3-4690-AC41-1D7A6D81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97312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objective: Compare overall survival (OS) in MRD- patients who received blinatumomab + chemotherapy (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CRx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that of patients who received 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CRx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of 190 pts projected to be MRD-, randomized to Step 3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Accrual goal = 488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190 MRD negative pts, 80% power to detect 45% reduction in hazard rate in the blinatumomab arm relative to the no blinatumomab arm, using one-sided log rank test at the significance level of 0.025 and assuming 2 years of follow-up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B469C-C938-40BC-8256-C92CA75F370C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0095774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9F40-FC47-4773-9BE0-8A863671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0ADF8-B36A-4A46-815C-A6F33C22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31085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Measurable residual disease (MRD) assessed centrally by standardized 6 color flow cytometry in the E-A Leukemia Translational Research Laboratory by Elisabeth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Paietta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PhD with </a:t>
            </a:r>
            <a:r>
              <a:rPr lang="en-US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0.01% as the cutoff for positivity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488 pts enrolled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Age: median 51, range (30, 70)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CR/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 395/488 </a:t>
            </a:r>
            <a:r>
              <a:rPr lang="en-US" sz="2200" b="1" dirty="0">
                <a:solidFill>
                  <a:srgbClr val="CD11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(81%)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200" b="1" dirty="0">
                <a:solidFill>
                  <a:srgbClr val="CD11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 364 (75%),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31 (6%)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8831F-9AAA-4F19-A4B5-98C8E9E25CC0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78638564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7D8F-21E1-4E21-BC5F-6347ABFB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 Patient Status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4DE153-3DCE-7A10-390F-EE7BEA23A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752" y="1280160"/>
            <a:ext cx="5316538" cy="4647426"/>
          </a:xfrm>
        </p:spPr>
        <p:txBody>
          <a:bodyPr/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Study Activated: 12/17/2013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Study Terminated: 10/15/2019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286 patients have been                  randomized/assigned to step 3 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(224 MRD-; 62 MRD+)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Baseline characteristics examined                                                                          were well balanced between arms</a:t>
            </a:r>
          </a:p>
          <a:p>
            <a:pPr marL="0" indent="0">
              <a:buNone/>
            </a:pP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*Following FDA approval of blinatumomab for MRD+ disease in March 2018, MRD+ pts were no longer randomized but assigned to Arm C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077532-3B5D-48DB-903B-BF65E7636A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152576"/>
            <a:ext cx="5161088" cy="558396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8D22C-151D-4370-BE60-00D34FA2D6C8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9292290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6EF1-CB17-47B6-B79A-B29D4677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Third Interim Efficacy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5744-A7AA-46BD-B56E-A1EBEF8E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76998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September 2022, the ECOG-ACRIN Data Safety Monitoring Committee recommended trial results be released in favor of effectiveness in the MRD- patients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follow-up at the time of analysis 43 months (3.6 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the 224 MRD- patients, 22 in each arm underwent allogeneic transplant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of pts received  2 or more cycles of blinatumomab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18A3D-AC3F-4C67-A421-14685EF81AB4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7357681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15E5652-2CC2-70C1-D957-9CE43E32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 Overall Survival Comparison: MRD negative patients</a:t>
            </a:r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69383CD0-07D3-49B2-A0F5-2B8211EF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2"/>
          <a:stretch/>
        </p:blipFill>
        <p:spPr bwMode="auto">
          <a:xfrm>
            <a:off x="1762506" y="1192371"/>
            <a:ext cx="8666988" cy="53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96A37-187E-4713-B088-617E38C622BD}"/>
              </a:ext>
            </a:extLst>
          </p:cNvPr>
          <p:cNvSpPr txBox="1"/>
          <p:nvPr/>
        </p:nvSpPr>
        <p:spPr>
          <a:xfrm>
            <a:off x="1948053" y="6352401"/>
            <a:ext cx="829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Deaths on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Arm=17 (2° to ALL=8, NRM=9), Chemo Arm=39 (2° to ALL=20, NRM=17, Unknown=2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6D02B-ADEA-47C2-A06F-F75A7A2226C0}"/>
              </a:ext>
            </a:extLst>
          </p:cNvPr>
          <p:cNvSpPr txBox="1"/>
          <p:nvPr/>
        </p:nvSpPr>
        <p:spPr>
          <a:xfrm>
            <a:off x="3124200" y="43506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Median OS: not reached (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vs 71.4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mos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(Chemo); Hazard ratio 0.42, 95% CI: 0.24-0.75;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Log rank test, p=0.003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76600-8C30-427B-8BB1-E438013AC4F5}"/>
              </a:ext>
            </a:extLst>
          </p:cNvPr>
          <p:cNvSpPr txBox="1"/>
          <p:nvPr/>
        </p:nvSpPr>
        <p:spPr>
          <a:xfrm>
            <a:off x="483600" y="6629400"/>
            <a:ext cx="972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2995688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3_2011 Amgen Corporate Template_Use This">
  <a:themeElements>
    <a:clrScheme name="Custom 2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3161"/>
      </a:accent5>
      <a:accent6>
        <a:srgbClr val="81B5E2"/>
      </a:accent6>
      <a:hlink>
        <a:srgbClr val="0070C0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4_HM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16 Amgen Oncology">
  <a:themeElements>
    <a:clrScheme name="Custom 15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inatumomab MOA slide.pptx  -  Read-Only" id="{338401C5-CB25-449C-91DF-32A19E234D2D}" vid="{45BBFF11-8F50-4C1B-9979-DBD3DC8718E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Children's Oncology Group 2">
    <a:dk1>
      <a:srgbClr val="006579"/>
    </a:dk1>
    <a:lt1>
      <a:srgbClr val="D6D6D6"/>
    </a:lt1>
    <a:dk2>
      <a:srgbClr val="81CCDD"/>
    </a:dk2>
    <a:lt2>
      <a:srgbClr val="ECDE29"/>
    </a:lt2>
    <a:accent1>
      <a:srgbClr val="BDBDBD"/>
    </a:accent1>
    <a:accent2>
      <a:srgbClr val="73AD56"/>
    </a:accent2>
    <a:accent3>
      <a:srgbClr val="262626"/>
    </a:accent3>
    <a:accent4>
      <a:srgbClr val="006579"/>
    </a:accent4>
    <a:accent5>
      <a:srgbClr val="FFFFFF"/>
    </a:accent5>
    <a:accent6>
      <a:srgbClr val="000000"/>
    </a:accent6>
    <a:hlink>
      <a:srgbClr val="FFFFFF"/>
    </a:hlink>
    <a:folHlink>
      <a:srgbClr val="FF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6" ma:contentTypeDescription="Create a new document." ma:contentTypeScope="" ma:versionID="595763d2be7d71f5367ec62d8ec3c1a2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decc4c7f311a532feeaa54ed37a26e39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03e9b10b-a1f9-4a88-9630-476473f62285" value=""/>
  <element uid="7349a702-6462-4442-88eb-c64cd513835c" value=""/>
  <element uid="9036a7a1-5a4f-48d3-b24b-dfdab053dac9" value=""/>
</sis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1949ac-139d-4ba9-b71b-10956bd5632c">
      <Terms xmlns="http://schemas.microsoft.com/office/infopath/2007/PartnerControls"/>
    </lcf76f155ced4ddcb4097134ff3c332f>
    <TaxCatchAll xmlns="dc2db4f8-0dc0-4834-9a51-1c3a49a46568" xsi:nil="true"/>
  </documentManagement>
</p:properties>
</file>

<file path=customXml/itemProps1.xml><?xml version="1.0" encoding="utf-8"?>
<ds:datastoreItem xmlns:ds="http://schemas.openxmlformats.org/officeDocument/2006/customXml" ds:itemID="{D6B6E24D-DD3C-4F21-96E0-6E63F6533B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588586-0401-46F5-87F0-5CAE90127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949ac-139d-4ba9-b71b-10956bd5632c"/>
    <ds:schemaRef ds:uri="a76fffe7-cd2d-4632-848f-f4fab42e453c"/>
    <ds:schemaRef ds:uri="dc2db4f8-0dc0-4834-9a51-1c3a49a46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13B97B-EADD-4AAC-A45B-F2B4722C24AE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323DB4E1-12C8-4975-A885-D32DC64FD735}">
  <ds:schemaRefs>
    <ds:schemaRef ds:uri="http://schemas.microsoft.com/office/2006/documentManagement/types"/>
    <ds:schemaRef ds:uri="1be193a2-6d07-415a-a335-24655a8cdaa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f71949ac-139d-4ba9-b71b-10956bd5632c"/>
    <ds:schemaRef ds:uri="dc2db4f8-0dc0-4834-9a51-1c3a49a465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1701</Words>
  <Application>Microsoft Office PowerPoint</Application>
  <PresentationFormat>Widescreen</PresentationFormat>
  <Paragraphs>73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Lucida Grande</vt:lpstr>
      <vt:lpstr>Times New Roman</vt:lpstr>
      <vt:lpstr>Wingdings</vt:lpstr>
      <vt:lpstr>3_2011 Amgen Corporate Template_Use This</vt:lpstr>
      <vt:lpstr>24_HMK</vt:lpstr>
      <vt:lpstr>241_Default Design</vt:lpstr>
      <vt:lpstr>2016 Amgen Oncology</vt:lpstr>
      <vt:lpstr>PowerPoint Presentation</vt:lpstr>
      <vt:lpstr>PowerPoint Presentation</vt:lpstr>
      <vt:lpstr>Introduction</vt:lpstr>
      <vt:lpstr>PowerPoint Presentation</vt:lpstr>
      <vt:lpstr>Objectives and Design </vt:lpstr>
      <vt:lpstr>Methods and Results </vt:lpstr>
      <vt:lpstr> Patient Status </vt:lpstr>
      <vt:lpstr>Third Interim Efficacy Analysis</vt:lpstr>
      <vt:lpstr> Overall Survival Comparison: MRD negative patients</vt:lpstr>
      <vt:lpstr> Relapse-Free Survival Comparison: MRD negative patients </vt:lpstr>
      <vt:lpstr>Overall Survival Comparison: MRD positive patients</vt:lpstr>
      <vt:lpstr>Conclusions </vt:lpstr>
      <vt:lpstr>ACKNOWLEDGMENTS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Phase 1b/3 Multicenter, Randomized, Open-label Trial of Talimogene Laherparepvec in Combination With Pembrolizumab for the Treatment of Subjects With Recurrent or Metastatic Squamous Cell Carcinoma of the Head and Neck (MASTERKEY-232)</dc:title>
  <dc:creator>Jennifer Rossi</dc:creator>
  <cp:keywords>*$%IU-*$%GenBus</cp:keywords>
  <cp:lastModifiedBy>Hoffmann, Mareike</cp:lastModifiedBy>
  <cp:revision>2603</cp:revision>
  <cp:lastPrinted>2019-08-28T09:40:22Z</cp:lastPrinted>
  <dcterms:created xsi:type="dcterms:W3CDTF">2016-02-12T15:03:23Z</dcterms:created>
  <dcterms:modified xsi:type="dcterms:W3CDTF">2022-12-14T13:03:40Z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0x010100E3C9566B50B885448CB499AF14DBE5DF</vt:lpwstr>
  </property>
  <property fmtid="{D5CDD505-2E9C-101B-9397-08002B2CF9AE}" pid="3" name="docIndexRef">
    <vt:lpwstr>a2dc41ab-da47-499e-9938-766cc3e84dbd</vt:lpwstr>
  </property>
  <property fmtid="{D5CDD505-2E9C-101B-9397-08002B2CF9AE}" pid="4" name="bjSaver">
    <vt:lpwstr>IbMwVLXw2vgHZ/pPGXAvmzBnIQySKilB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6" name="bjDocumentLabelXML-0">
    <vt:lpwstr>ames.com/2008/01/sie/internal/label"&gt;&lt;element uid="03e9b10b-a1f9-4a88-9630-476473f62285" value="" /&gt;&lt;element uid="7349a702-6462-4442-88eb-c64cd513835c" value="" /&gt;&lt;element uid="9036a7a1-5a4f-48d3-b24b-dfdab053dac9" value="" /&gt;&lt;/sisl&gt;</vt:lpwstr>
  </property>
  <property fmtid="{D5CDD505-2E9C-101B-9397-08002B2CF9AE}" pid="7" name="bjDocumentSecurityLabel">
    <vt:lpwstr>Internal Use Only - General Business</vt:lpwstr>
  </property>
  <property fmtid="{D5CDD505-2E9C-101B-9397-08002B2CF9AE}" pid="8" name="MSIP_Label_acf213f2-4125-4925-823d-f30baca066c9_Enabled">
    <vt:lpwstr>true</vt:lpwstr>
  </property>
  <property fmtid="{D5CDD505-2E9C-101B-9397-08002B2CF9AE}" pid="9" name="MSIP_Label_acf213f2-4125-4925-823d-f30baca066c9_SetDate">
    <vt:lpwstr>2022-01-27T16:43:03Z</vt:lpwstr>
  </property>
  <property fmtid="{D5CDD505-2E9C-101B-9397-08002B2CF9AE}" pid="10" name="MSIP_Label_acf213f2-4125-4925-823d-f30baca066c9_Method">
    <vt:lpwstr>Privileged</vt:lpwstr>
  </property>
  <property fmtid="{D5CDD505-2E9C-101B-9397-08002B2CF9AE}" pid="11" name="MSIP_Label_acf213f2-4125-4925-823d-f30baca066c9_Name">
    <vt:lpwstr>Internal Use Only_</vt:lpwstr>
  </property>
  <property fmtid="{D5CDD505-2E9C-101B-9397-08002B2CF9AE}" pid="12" name="MSIP_Label_acf213f2-4125-4925-823d-f30baca066c9_SiteId">
    <vt:lpwstr>4b4266a6-1368-41af-ad5a-59eb634f7ad8</vt:lpwstr>
  </property>
  <property fmtid="{D5CDD505-2E9C-101B-9397-08002B2CF9AE}" pid="13" name="MSIP_Label_acf213f2-4125-4925-823d-f30baca066c9_ActionId">
    <vt:lpwstr>d7a8348a-4da7-4adf-b894-d1f906a48654</vt:lpwstr>
  </property>
  <property fmtid="{D5CDD505-2E9C-101B-9397-08002B2CF9AE}" pid="14" name="MSIP_Label_acf213f2-4125-4925-823d-f30baca066c9_ContentBits">
    <vt:lpwstr>0</vt:lpwstr>
  </property>
</Properties>
</file>